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sldIdLst>
    <p:sldId id="291" r:id="rId2"/>
    <p:sldId id="292" r:id="rId3"/>
    <p:sldId id="293" r:id="rId4"/>
    <p:sldId id="294" r:id="rId5"/>
    <p:sldId id="295" r:id="rId6"/>
    <p:sldId id="296" r:id="rId7"/>
    <p:sldId id="297" r:id="rId8"/>
    <p:sldId id="298" r:id="rId9"/>
    <p:sldId id="299" r:id="rId10"/>
    <p:sldId id="300" r:id="rId11"/>
    <p:sldId id="301" r:id="rId12"/>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397" autoAdjust="0"/>
    <p:restoredTop sz="94660"/>
  </p:normalViewPr>
  <p:slideViewPr>
    <p:cSldViewPr>
      <p:cViewPr varScale="1">
        <p:scale>
          <a:sx n="69" d="100"/>
          <a:sy n="69" d="100"/>
        </p:scale>
        <p:origin x="1380" y="72"/>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38917267-3FDF-4201-8BDE-0DF3F2D73485}" type="slidenum">
              <a:rPr lang="ru-RU" smtClean="0"/>
              <a:pPr/>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917267-3FDF-4201-8BDE-0DF3F2D73485}" type="slidenum">
              <a:rPr lang="ru-RU" smtClean="0"/>
              <a:pPr/>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38917267-3FDF-4201-8BDE-0DF3F2D73485}" type="slidenum">
              <a:rPr lang="ru-RU" smtClean="0"/>
              <a:pPr/>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917267-3FDF-4201-8BDE-0DF3F2D73485}" type="slidenum">
              <a:rPr lang="ru-RU" smtClean="0"/>
              <a:pPr/>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38917267-3FDF-4201-8BDE-0DF3F2D73485}" type="slidenum">
              <a:rPr lang="ru-RU" smtClean="0"/>
              <a:pPr/>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38917267-3FDF-4201-8BDE-0DF3F2D73485}" type="slidenum">
              <a:rPr lang="ru-RU" smtClean="0"/>
              <a:pPr/>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38917267-3FDF-4201-8BDE-0DF3F2D73485}" type="slidenum">
              <a:rPr lang="ru-RU" smtClean="0"/>
              <a:pPr/>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38917267-3FDF-4201-8BDE-0DF3F2D73485}" type="slidenum">
              <a:rPr lang="ru-RU" smtClean="0"/>
              <a:pPr/>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38917267-3FDF-4201-8BDE-0DF3F2D73485}" type="slidenum">
              <a:rPr lang="ru-RU" smtClean="0"/>
              <a:pPr/>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917267-3FDF-4201-8BDE-0DF3F2D73485}" type="slidenum">
              <a:rPr lang="ru-RU" smtClean="0"/>
              <a:pPr/>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09E52813-3DA7-4A87-84E5-78BDBE86FE1D}" type="datetimeFigureOut">
              <a:rPr lang="ru-RU" smtClean="0"/>
              <a:pPr/>
              <a:t>23.09.2019</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38917267-3FDF-4201-8BDE-0DF3F2D73485}" type="slidenum">
              <a:rPr lang="ru-RU" smtClean="0"/>
              <a:pPr/>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09E52813-3DA7-4A87-84E5-78BDBE86FE1D}" type="datetimeFigureOut">
              <a:rPr lang="ru-RU" smtClean="0"/>
              <a:pPr/>
              <a:t>23.09.2019</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38917267-3FDF-4201-8BDE-0DF3F2D73485}" type="slidenum">
              <a:rPr lang="ru-RU" smtClean="0"/>
              <a:pPr/>
              <a:t>‹#›</a:t>
            </a:fld>
            <a:endParaRPr lang="ru-RU"/>
          </a:p>
        </p:txBody>
      </p:sp>
    </p:spTree>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3" name="Содержимое 2"/>
          <p:cNvSpPr>
            <a:spLocks noGrp="1"/>
          </p:cNvSpPr>
          <p:nvPr>
            <p:ph sz="quarter" idx="1"/>
          </p:nvPr>
        </p:nvSpPr>
        <p:spPr>
          <a:xfrm>
            <a:off x="428596" y="1000108"/>
            <a:ext cx="8258204" cy="5286412"/>
          </a:xfrm>
        </p:spPr>
        <p:txBody>
          <a:bodyPr>
            <a:normAutofit/>
          </a:bodyPr>
          <a:lstStyle/>
          <a:p>
            <a:endParaRPr lang="ru-RU" dirty="0" smtClean="0"/>
          </a:p>
          <a:p>
            <a:pPr>
              <a:buNone/>
            </a:pPr>
            <a:endParaRPr lang="ru-RU" sz="2000" dirty="0" smtClean="0"/>
          </a:p>
          <a:p>
            <a:pPr marL="88900" indent="265113">
              <a:buNone/>
            </a:pPr>
            <a:r>
              <a:rPr lang="ru-RU" sz="2000" dirty="0" smtClean="0"/>
              <a:t>Допускается применять другие стабилизирующие добавки, включая полимерные или иные волокна с круглым или удлиненным поперечным сечением нитей, которые способствуют удержанию толстых пленок битумного вяжущего на зернах щебня при технологических температурах приготовления и транспортирования смеси и не оказывают отрицательного воздействия на качество материала.</a:t>
            </a:r>
          </a:p>
          <a:p>
            <a:pPr marL="88900" indent="265113">
              <a:buNone/>
            </a:pPr>
            <a:endParaRPr lang="ru-RU" sz="2000" dirty="0" smtClean="0"/>
          </a:p>
          <a:p>
            <a:pPr marL="88900" indent="265113">
              <a:buNone/>
            </a:pPr>
            <a:r>
              <a:rPr lang="ru-RU" sz="2000" dirty="0" smtClean="0"/>
              <a:t>Стабилизирующая добавка в виде гранул или свободных целлюлозных волокон вводится в смеситель АБЗ на разогретый каменный материал до или после подачи минерального порошка. </a:t>
            </a: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3" name="Содержимое 2"/>
          <p:cNvSpPr>
            <a:spLocks noGrp="1"/>
          </p:cNvSpPr>
          <p:nvPr>
            <p:ph sz="quarter" idx="1"/>
          </p:nvPr>
        </p:nvSpPr>
        <p:spPr>
          <a:xfrm>
            <a:off x="428596" y="1000108"/>
            <a:ext cx="8258204" cy="5286412"/>
          </a:xfrm>
        </p:spPr>
        <p:txBody>
          <a:bodyPr>
            <a:normAutofit fontScale="85000" lnSpcReduction="10000"/>
          </a:bodyPr>
          <a:lstStyle/>
          <a:p>
            <a:endParaRPr lang="ru-RU" dirty="0" smtClean="0"/>
          </a:p>
          <a:p>
            <a:pPr marL="176213" indent="354013" algn="just">
              <a:buNone/>
            </a:pPr>
            <a:r>
              <a:rPr lang="ru-RU" sz="2000" dirty="0" smtClean="0"/>
              <a:t>Назначение стабилизирующей добавки - предотвратить стекание и отслоение битумного вяжущего при хранении смеси в накопительном бункере и при транспортировании, а также улучшить однородность и физико-механические свойства щебеночно-мастичного асфальтобетона. Расход добавки составляет от 2,0 до 5,0 кг на 1 тонну смеси. </a:t>
            </a:r>
          </a:p>
          <a:p>
            <a:pPr marL="176213" indent="354013" algn="just">
              <a:buNone/>
            </a:pPr>
            <a:r>
              <a:rPr lang="ru-RU" sz="2000" dirty="0" smtClean="0"/>
              <a:t>Стабилизирующую добавку волокон целлюлозы, представленную в виде пропитанных битумом и спрессованных гранул, можно автоматически подавать в смеситель из силосного склада через весовой или объемный дозатор по специально оборудованной линии.</a:t>
            </a:r>
          </a:p>
          <a:p>
            <a:pPr marL="176213" indent="354013" algn="just">
              <a:buNone/>
            </a:pPr>
            <a:r>
              <a:rPr lang="ru-RU" sz="2000" dirty="0" smtClean="0"/>
              <a:t>Дозирование стабилизирующей добавки может осуществляться автоматически из силосной башни или контейнера. При использовании системы объемного дозирования (рис) стабилизирующая добавка из контейнера или силосной башни объемом 3-4 м3 через роторное дозирующее устройство поступает в пневматический конвейер и по трубопроводу подачи диаметром 150 мм подается в циклон с встроенной загрузочной воронкой и датчиком наличия материала</a:t>
            </a:r>
          </a:p>
          <a:p>
            <a:pPr marL="176213" indent="354013" algn="just">
              <a:buNone/>
            </a:pPr>
            <a:r>
              <a:rPr lang="ru-RU" sz="2000" dirty="0" smtClean="0"/>
              <a:t>Далее добавка через автоматический клапан выпускного отверстия попадает в трубопровод подачи материала в смеситель.</a:t>
            </a:r>
            <a:endParaRPr lang="ru-RU" sz="2000"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pic>
        <p:nvPicPr>
          <p:cNvPr id="2050" name="Picture 2" descr="C:\Users\вдт1\Desktop\11111111\1.jpg"/>
          <p:cNvPicPr>
            <a:picLocks noChangeAspect="1" noChangeArrowheads="1"/>
          </p:cNvPicPr>
          <p:nvPr/>
        </p:nvPicPr>
        <p:blipFill>
          <a:blip r:embed="rId2" cstate="print"/>
          <a:srcRect/>
          <a:stretch>
            <a:fillRect/>
          </a:stretch>
        </p:blipFill>
        <p:spPr bwMode="auto">
          <a:xfrm>
            <a:off x="1142976" y="1285860"/>
            <a:ext cx="6807200" cy="3048000"/>
          </a:xfrm>
          <a:prstGeom prst="rect">
            <a:avLst/>
          </a:prstGeom>
          <a:noFill/>
        </p:spPr>
      </p:pic>
      <p:sp>
        <p:nvSpPr>
          <p:cNvPr id="5" name="Прямоугольник 4"/>
          <p:cNvSpPr/>
          <p:nvPr/>
        </p:nvSpPr>
        <p:spPr>
          <a:xfrm>
            <a:off x="1928794" y="4500570"/>
            <a:ext cx="5357850" cy="1200329"/>
          </a:xfrm>
          <a:prstGeom prst="rect">
            <a:avLst/>
          </a:prstGeom>
        </p:spPr>
        <p:txBody>
          <a:bodyPr wrap="square">
            <a:spAutoFit/>
          </a:bodyPr>
          <a:lstStyle/>
          <a:p>
            <a:pPr algn="ctr"/>
            <a:r>
              <a:rPr lang="ru-RU" dirty="0" smtClean="0"/>
              <a:t>Рис. 1. Схемы дозирования добавки:</a:t>
            </a:r>
          </a:p>
          <a:p>
            <a:pPr algn="ctr"/>
            <a:endParaRPr lang="ru-RU" dirty="0" smtClean="0"/>
          </a:p>
          <a:p>
            <a:pPr algn="ctr"/>
            <a:r>
              <a:rPr lang="ru-RU" dirty="0" smtClean="0"/>
              <a:t>а) - объемное; б) - весовое.</a:t>
            </a:r>
          </a:p>
          <a:p>
            <a:endParaRPr lang="ru-RU"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6" name="Прямоугольник 5"/>
          <p:cNvSpPr/>
          <p:nvPr/>
        </p:nvSpPr>
        <p:spPr>
          <a:xfrm>
            <a:off x="285720" y="1690767"/>
            <a:ext cx="8501122" cy="5078313"/>
          </a:xfrm>
          <a:prstGeom prst="rect">
            <a:avLst/>
          </a:prstGeom>
        </p:spPr>
        <p:txBody>
          <a:bodyPr wrap="square">
            <a:spAutoFit/>
          </a:bodyPr>
          <a:lstStyle/>
          <a:p>
            <a:pPr algn="just"/>
            <a:r>
              <a:rPr lang="ru-RU" dirty="0" smtClean="0"/>
              <a:t>Система весового дозирования (рис. ) отличается от объемной тем, что добавка из контейнера или силосной башни с помощью </a:t>
            </a:r>
            <a:r>
              <a:rPr lang="ru-RU" dirty="0" err="1" smtClean="0"/>
              <a:t>шнекового</a:t>
            </a:r>
            <a:r>
              <a:rPr lang="ru-RU" dirty="0" smtClean="0"/>
              <a:t> контейнера сначала подается в весовой бункер, где дозируется, а уже затем поступает в трубопровод пневматического конвейера.</a:t>
            </a:r>
          </a:p>
          <a:p>
            <a:pPr algn="just"/>
            <a:endParaRPr lang="ru-RU" dirty="0" smtClean="0"/>
          </a:p>
          <a:p>
            <a:pPr algn="just"/>
            <a:r>
              <a:rPr lang="ru-RU" dirty="0" smtClean="0"/>
              <a:t>Дальнейшая система прохождения материала аналогична системе объемного дозирования. </a:t>
            </a:r>
          </a:p>
          <a:p>
            <a:pPr algn="just"/>
            <a:endParaRPr lang="ru-RU" dirty="0" smtClean="0"/>
          </a:p>
          <a:p>
            <a:pPr algn="just"/>
            <a:r>
              <a:rPr lang="ru-RU" dirty="0" smtClean="0"/>
              <a:t>В обеих системах дозирования в нижней части контейнера или силосной башни монтируется датчик контроля прохождения материала, который автоматически включает вибратор, установленный на нижней наклонной стенке контейнера или силосной башни, при возможном отсутствии материала. Вибратор побуждает добавку перемещаться в контейнере или силосной башне в случае её зависания. Еще одним вариантом дозирования стабилизатора является использование линии подачи в смеситель старого асфальтобетона, являющейся дополнительным оборудованием на современных смесительных установках.</a:t>
            </a:r>
          </a:p>
          <a:p>
            <a:endParaRPr lang="ru-RU" dirty="0" smtClean="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6" name="Прямоугольник 5"/>
          <p:cNvSpPr/>
          <p:nvPr/>
        </p:nvSpPr>
        <p:spPr>
          <a:xfrm>
            <a:off x="285720" y="1428736"/>
            <a:ext cx="8501122" cy="2308324"/>
          </a:xfrm>
          <a:prstGeom prst="rect">
            <a:avLst/>
          </a:prstGeom>
        </p:spPr>
        <p:txBody>
          <a:bodyPr wrap="square">
            <a:spAutoFit/>
          </a:bodyPr>
          <a:lstStyle/>
          <a:p>
            <a:r>
              <a:rPr lang="ru-RU" dirty="0" smtClean="0"/>
              <a:t>Для оснащения находящихся в эксплуатации установок ДС-158, ДС-185, Д-645-2Г, ДС-168 и др. с целью обеспечения возможности приготовления ЩМАС ОАО «</a:t>
            </a:r>
            <a:r>
              <a:rPr lang="ru-RU" dirty="0" err="1" smtClean="0"/>
              <a:t>Кредмаш</a:t>
            </a:r>
            <a:r>
              <a:rPr lang="ru-RU" dirty="0" smtClean="0"/>
              <a:t>» (Украина) налажен выпуск агрегатов целлюлозной добавки. Конструкция агрегата целлюлозной добавки (рис.) обеспечивает прием, дозирование и выдачу в мешалку </a:t>
            </a:r>
            <a:r>
              <a:rPr lang="ru-RU" dirty="0" err="1" smtClean="0"/>
              <a:t>асфальтосмесительной</a:t>
            </a:r>
            <a:r>
              <a:rPr lang="ru-RU" dirty="0" smtClean="0"/>
              <a:t> установки гранулированных целлюлозных добавок типа VIATOP, TOPCEL и им подобных с насыпной плотностью 500±50 кг/м3.</a:t>
            </a:r>
          </a:p>
          <a:p>
            <a:endParaRPr lang="ru-RU" dirty="0" smtClean="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C:\Users\вдт1\Desktop\11111111\1.jpg"/>
          <p:cNvPicPr>
            <a:picLocks noChangeAspect="1" noChangeArrowheads="1"/>
          </p:cNvPicPr>
          <p:nvPr/>
        </p:nvPicPr>
        <p:blipFill>
          <a:blip r:embed="rId2" cstate="print"/>
          <a:srcRect/>
          <a:stretch>
            <a:fillRect/>
          </a:stretch>
        </p:blipFill>
        <p:spPr bwMode="auto">
          <a:xfrm>
            <a:off x="1428728" y="1204325"/>
            <a:ext cx="6019183" cy="4296377"/>
          </a:xfrm>
          <a:prstGeom prst="rect">
            <a:avLst/>
          </a:prstGeom>
          <a:noFill/>
        </p:spPr>
      </p:pic>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5" name="Прямоугольник 4"/>
          <p:cNvSpPr/>
          <p:nvPr/>
        </p:nvSpPr>
        <p:spPr>
          <a:xfrm>
            <a:off x="500034" y="5568751"/>
            <a:ext cx="8072494" cy="646331"/>
          </a:xfrm>
          <a:prstGeom prst="rect">
            <a:avLst/>
          </a:prstGeom>
        </p:spPr>
        <p:txBody>
          <a:bodyPr wrap="square">
            <a:spAutoFit/>
          </a:bodyPr>
          <a:lstStyle/>
          <a:p>
            <a:pPr algn="ctr"/>
            <a:r>
              <a:rPr lang="ru-RU" b="1" dirty="0" smtClean="0"/>
              <a:t>Состав и схема агрегата подачи целлюлозной добавки.</a:t>
            </a:r>
          </a:p>
          <a:p>
            <a:endParaRPr lang="ru-RU" dirty="0" smtClean="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6" name="Прямоугольник 5"/>
          <p:cNvSpPr/>
          <p:nvPr/>
        </p:nvSpPr>
        <p:spPr>
          <a:xfrm>
            <a:off x="285720" y="1428736"/>
            <a:ext cx="8501122" cy="923330"/>
          </a:xfrm>
          <a:prstGeom prst="rect">
            <a:avLst/>
          </a:prstGeom>
        </p:spPr>
        <p:txBody>
          <a:bodyPr wrap="square">
            <a:spAutoFit/>
          </a:bodyPr>
          <a:lstStyle/>
          <a:p>
            <a:r>
              <a:rPr lang="ru-RU" dirty="0" smtClean="0"/>
              <a:t>Основные параметры и техническая характеристика агрегата целлюлозной добавки приведены в табл.</a:t>
            </a:r>
          </a:p>
          <a:p>
            <a:endParaRPr lang="ru-RU" dirty="0" smtClean="0"/>
          </a:p>
        </p:txBody>
      </p:sp>
      <p:sp>
        <p:nvSpPr>
          <p:cNvPr id="4" name="Прямоугольник 3"/>
          <p:cNvSpPr/>
          <p:nvPr/>
        </p:nvSpPr>
        <p:spPr>
          <a:xfrm>
            <a:off x="357158" y="2285992"/>
            <a:ext cx="8358246" cy="646331"/>
          </a:xfrm>
          <a:prstGeom prst="rect">
            <a:avLst/>
          </a:prstGeom>
        </p:spPr>
        <p:txBody>
          <a:bodyPr wrap="square">
            <a:spAutoFit/>
          </a:bodyPr>
          <a:lstStyle/>
          <a:p>
            <a:r>
              <a:rPr lang="ru-RU" dirty="0" smtClean="0"/>
              <a:t>Таблица - Основные агрегаты и техническая характеристика агрегата целлюлозной добавки</a:t>
            </a:r>
            <a:endParaRPr lang="ru-RU" dirty="0"/>
          </a:p>
        </p:txBody>
      </p:sp>
      <p:pic>
        <p:nvPicPr>
          <p:cNvPr id="4098" name="Picture 2" descr="C:\Users\вдт1\Desktop\11111111\1.jpg"/>
          <p:cNvPicPr>
            <a:picLocks noChangeAspect="1" noChangeArrowheads="1"/>
          </p:cNvPicPr>
          <p:nvPr/>
        </p:nvPicPr>
        <p:blipFill>
          <a:blip r:embed="rId2" cstate="print"/>
          <a:srcRect/>
          <a:stretch>
            <a:fillRect/>
          </a:stretch>
        </p:blipFill>
        <p:spPr bwMode="auto">
          <a:xfrm>
            <a:off x="500034" y="3000372"/>
            <a:ext cx="7924800" cy="1190625"/>
          </a:xfrm>
          <a:prstGeom prst="rect">
            <a:avLst/>
          </a:prstGeom>
          <a:noFill/>
        </p:spPr>
      </p:pic>
      <p:sp>
        <p:nvSpPr>
          <p:cNvPr id="7" name="Прямоугольник 6"/>
          <p:cNvSpPr/>
          <p:nvPr/>
        </p:nvSpPr>
        <p:spPr>
          <a:xfrm>
            <a:off x="428596" y="4357694"/>
            <a:ext cx="8001056" cy="923330"/>
          </a:xfrm>
          <a:prstGeom prst="rect">
            <a:avLst/>
          </a:prstGeom>
        </p:spPr>
        <p:txBody>
          <a:bodyPr wrap="square">
            <a:spAutoFit/>
          </a:bodyPr>
          <a:lstStyle/>
          <a:p>
            <a:r>
              <a:rPr lang="ru-RU" dirty="0" smtClean="0"/>
              <a:t>В состав агрегата входит все необходимое оборудование, позволяющее в короткий срок (1-2 дня) дооснастить </a:t>
            </a:r>
            <a:r>
              <a:rPr lang="ru-RU" dirty="0" err="1" smtClean="0"/>
              <a:t>асфальтосмесительную</a:t>
            </a:r>
            <a:r>
              <a:rPr lang="ru-RU" dirty="0" smtClean="0"/>
              <a:t> установку и начать производство щебеночно-мастичных смесей.</a:t>
            </a:r>
            <a:endParaRPr lang="ru-RU"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5121" name="Rectangle 1"/>
          <p:cNvSpPr>
            <a:spLocks noChangeArrowheads="1"/>
          </p:cNvSpPr>
          <p:nvPr/>
        </p:nvSpPr>
        <p:spPr bwMode="auto">
          <a:xfrm>
            <a:off x="857224" y="5143512"/>
            <a:ext cx="7734553" cy="1477328"/>
          </a:xfrm>
          <a:prstGeom prst="rect">
            <a:avLst/>
          </a:prstGeom>
          <a:solidFill>
            <a:srgbClr val="FFFFFF"/>
          </a:solidFill>
          <a:ln w="9525">
            <a:noFill/>
            <a:miter lim="800000"/>
            <a:headEnd/>
            <a:tailEnd/>
          </a:ln>
          <a:effectLst/>
        </p:spPr>
        <p:txBody>
          <a:bodyPr vert="horz" wrap="non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Рис.  Схема подачи гранулированной добавки </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в смеситель ЩМАС:</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1 - приемный бункер; 2 - пневмотранспортное устройство;</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3 - </a:t>
            </a:r>
            <a:r>
              <a:rPr kumimoji="0" lang="ru-RU" b="1" i="0" u="none" strike="noStrike" cap="none" normalizeH="0" baseline="0" dirty="0" err="1" smtClean="0">
                <a:ln>
                  <a:noFill/>
                </a:ln>
                <a:solidFill>
                  <a:srgbClr val="000000"/>
                </a:solidFill>
                <a:effectLst/>
                <a:latin typeface="Arial" pitchFamily="34" charset="0"/>
                <a:ea typeface="Times New Roman" pitchFamily="18" charset="0"/>
                <a:cs typeface="Arial" pitchFamily="34" charset="0"/>
              </a:rPr>
              <a:t>материалопровод</a:t>
            </a:r>
            <a:r>
              <a:rPr kumimoji="0" lang="ru-RU"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4 - расходная емкость; 5 - бункерные весы;</a:t>
            </a:r>
            <a:endParaRPr kumimoji="0" lang="ru-RU" b="0" i="0" u="none" strike="noStrike" cap="none" normalizeH="0" baseline="0" dirty="0" smtClean="0">
              <a:ln>
                <a:noFill/>
              </a:ln>
              <a:solidFill>
                <a:schemeClr val="tx1"/>
              </a:solidFill>
              <a:effectLst/>
              <a:latin typeface="Arial" pitchFamily="34" charset="0"/>
              <a:cs typeface="Arial"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ru-RU"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6 - винтовой питатель; 7 - смеситель.</a:t>
            </a:r>
            <a:endParaRPr kumimoji="0" lang="ru-RU" b="0" i="0" u="none" strike="noStrike" cap="none" normalizeH="0" baseline="0" dirty="0" smtClean="0">
              <a:ln>
                <a:noFill/>
              </a:ln>
              <a:solidFill>
                <a:schemeClr val="tx1"/>
              </a:solidFill>
              <a:effectLst/>
              <a:latin typeface="Arial" pitchFamily="34" charset="0"/>
              <a:cs typeface="Arial" pitchFamily="34" charset="0"/>
            </a:endParaRPr>
          </a:p>
        </p:txBody>
      </p:sp>
      <p:pic>
        <p:nvPicPr>
          <p:cNvPr id="5122" name="Picture 2" descr="C:\Users\вдт1\Desktop\11111111\1.jpg"/>
          <p:cNvPicPr>
            <a:picLocks noChangeAspect="1" noChangeArrowheads="1"/>
          </p:cNvPicPr>
          <p:nvPr/>
        </p:nvPicPr>
        <p:blipFill>
          <a:blip r:embed="rId2" cstate="print"/>
          <a:srcRect/>
          <a:stretch>
            <a:fillRect/>
          </a:stretch>
        </p:blipFill>
        <p:spPr bwMode="auto">
          <a:xfrm>
            <a:off x="1357290" y="1357298"/>
            <a:ext cx="6413119" cy="3746496"/>
          </a:xfrm>
          <a:prstGeom prst="rect">
            <a:avLst/>
          </a:prstGeom>
          <a:noFill/>
        </p:spPr>
      </p:pic>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5" name="Прямоугольник 4"/>
          <p:cNvSpPr/>
          <p:nvPr/>
        </p:nvSpPr>
        <p:spPr>
          <a:xfrm>
            <a:off x="428596" y="1316070"/>
            <a:ext cx="8072494" cy="5324535"/>
          </a:xfrm>
          <a:prstGeom prst="rect">
            <a:avLst/>
          </a:prstGeom>
        </p:spPr>
        <p:txBody>
          <a:bodyPr wrap="square">
            <a:spAutoFit/>
          </a:bodyPr>
          <a:lstStyle/>
          <a:p>
            <a:pPr algn="just"/>
            <a:r>
              <a:rPr lang="ru-RU" sz="2000" dirty="0" smtClean="0"/>
              <a:t>На рис. представлена схема подачи гранулированной стабилизирующей добавки в </a:t>
            </a:r>
            <a:r>
              <a:rPr lang="ru-RU" sz="2000" dirty="0" err="1" smtClean="0"/>
              <a:t>асфальтосмесительную</a:t>
            </a:r>
            <a:r>
              <a:rPr lang="ru-RU" sz="2000" dirty="0" smtClean="0"/>
              <a:t> установку фирмы «</a:t>
            </a:r>
            <a:r>
              <a:rPr lang="ru-RU" sz="2000" dirty="0" err="1" smtClean="0"/>
              <a:t>Веrnardi</a:t>
            </a:r>
            <a:r>
              <a:rPr lang="ru-RU" sz="2000" dirty="0" smtClean="0"/>
              <a:t>» при производстве ЩМАС на АБЗ № 4 «</a:t>
            </a:r>
            <a:r>
              <a:rPr lang="ru-RU" sz="2000" dirty="0" err="1" smtClean="0"/>
              <a:t>Капотня</a:t>
            </a:r>
            <a:r>
              <a:rPr lang="ru-RU" sz="2000" dirty="0" smtClean="0"/>
              <a:t>» (г. Москва).</a:t>
            </a:r>
          </a:p>
          <a:p>
            <a:pPr algn="just"/>
            <a:r>
              <a:rPr lang="ru-RU" sz="2000" dirty="0" smtClean="0"/>
              <a:t>Используемая добавка ГАСЦЕЛ подается в приемный бункер 1 и пневмотранспортным устройством 2 перекачивается по </a:t>
            </a:r>
            <a:r>
              <a:rPr lang="ru-RU" sz="2000" dirty="0" err="1" smtClean="0"/>
              <a:t>материалопроводу</a:t>
            </a:r>
            <a:r>
              <a:rPr lang="ru-RU" sz="2000" dirty="0" smtClean="0"/>
              <a:t> 3 в расходную силосную емкость, из которой добавка поступает в бункерные весы «Поток» 5. После дозирования порция добавки питателем 6 подается в смеситель 7 </a:t>
            </a:r>
            <a:r>
              <a:rPr lang="ru-RU" sz="2000" dirty="0" err="1" smtClean="0"/>
              <a:t>асфальтосмесительной</a:t>
            </a:r>
            <a:r>
              <a:rPr lang="ru-RU" sz="2000" dirty="0" smtClean="0"/>
              <a:t> установки.</a:t>
            </a:r>
          </a:p>
          <a:p>
            <a:pPr algn="just"/>
            <a:r>
              <a:rPr lang="ru-RU" sz="2000" dirty="0" smtClean="0"/>
              <a:t>Спецификой смеси ЩМА является, в частности, более высокая по сравнению с обычными асфальтобетонными смесями температура приготовления. Это связано с температурной чувствительностью смеси и с тем, что ЩМА укладывается в основном тонкими слоями, склонными к быстрому охлаждению. Температура приготовления смесей ЩМА в зависимости от марки применяемого битума приведена в табл. </a:t>
            </a:r>
            <a:endParaRPr lang="ru-RU" sz="200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5" name="Прямоугольник 4"/>
          <p:cNvSpPr/>
          <p:nvPr/>
        </p:nvSpPr>
        <p:spPr>
          <a:xfrm>
            <a:off x="428596" y="1316070"/>
            <a:ext cx="8072494" cy="5324535"/>
          </a:xfrm>
          <a:prstGeom prst="rect">
            <a:avLst/>
          </a:prstGeom>
        </p:spPr>
        <p:txBody>
          <a:bodyPr wrap="square">
            <a:spAutoFit/>
          </a:bodyPr>
          <a:lstStyle/>
          <a:p>
            <a:pPr algn="just"/>
            <a:r>
              <a:rPr lang="ru-RU" sz="2000" dirty="0" smtClean="0"/>
              <a:t>На рис. 3 представлена схема подачи гранулированной стабилизирующей добавки в </a:t>
            </a:r>
            <a:r>
              <a:rPr lang="ru-RU" sz="2000" dirty="0" err="1" smtClean="0"/>
              <a:t>асфальтосмесительную</a:t>
            </a:r>
            <a:r>
              <a:rPr lang="ru-RU" sz="2000" dirty="0" smtClean="0"/>
              <a:t> установку фирмы «</a:t>
            </a:r>
            <a:r>
              <a:rPr lang="ru-RU" sz="2000" dirty="0" err="1" smtClean="0"/>
              <a:t>Веrnardi</a:t>
            </a:r>
            <a:r>
              <a:rPr lang="ru-RU" sz="2000" dirty="0" smtClean="0"/>
              <a:t>» при производстве ЩМАС на АБЗ № 4 «</a:t>
            </a:r>
            <a:r>
              <a:rPr lang="ru-RU" sz="2000" dirty="0" err="1" smtClean="0"/>
              <a:t>Капотня</a:t>
            </a:r>
            <a:r>
              <a:rPr lang="ru-RU" sz="2000" dirty="0" smtClean="0"/>
              <a:t>» (г. Москва).</a:t>
            </a:r>
          </a:p>
          <a:p>
            <a:pPr algn="just"/>
            <a:r>
              <a:rPr lang="ru-RU" sz="2000" dirty="0" smtClean="0"/>
              <a:t>Используемая добавка ГАСЦЕЛ подается в приемный бункер 1 и пневмотранспортным устройством 2 перекачивается по </a:t>
            </a:r>
            <a:r>
              <a:rPr lang="ru-RU" sz="2000" dirty="0" err="1" smtClean="0"/>
              <a:t>материалопроводу</a:t>
            </a:r>
            <a:r>
              <a:rPr lang="ru-RU" sz="2000" dirty="0" smtClean="0"/>
              <a:t> 3 в расходную силосную емкость, из которой добавка поступает в бункерные весы «Поток» 5. После дозирования порция добавки питателем 6 подается в смеситель 7 </a:t>
            </a:r>
            <a:r>
              <a:rPr lang="ru-RU" sz="2000" dirty="0" err="1" smtClean="0"/>
              <a:t>асфальтосмесительной</a:t>
            </a:r>
            <a:r>
              <a:rPr lang="ru-RU" sz="2000" dirty="0" smtClean="0"/>
              <a:t> установки.</a:t>
            </a:r>
          </a:p>
          <a:p>
            <a:pPr algn="just"/>
            <a:r>
              <a:rPr lang="ru-RU" sz="2000" dirty="0" smtClean="0"/>
              <a:t>Спецификой смеси ЩМА является, в частности, более высокая по сравнению с обычными асфальтобетонными смесями температура приготовления. Это связано с температурной чувствительностью смеси и с тем, что ЩМА укладывается в основном тонкими слоями, склонными к быстрому охлаждению. Температура приготовления смесей ЩМА в зависимости от марки применяемого битума приведена в табл. 5.</a:t>
            </a:r>
            <a:endParaRPr lang="ru-RU" sz="2000"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0" y="1357298"/>
            <a:ext cx="9144000" cy="511156"/>
          </a:xfrm>
        </p:spPr>
        <p:txBody>
          <a:bodyPr>
            <a:normAutofit fontScale="90000"/>
          </a:bodyPr>
          <a:lstStyle/>
          <a:p>
            <a:pPr algn="ctr"/>
            <a:r>
              <a:rPr lang="ru-RU" sz="3100" i="1" u="sng" dirty="0" smtClean="0"/>
              <a:t>Особенности приготовления щебеночно-мастичных горячих асфальтобетонных смесей (ЩМАС.)</a:t>
            </a:r>
            <a:r>
              <a:rPr lang="ru-RU" dirty="0" smtClean="0"/>
              <a:t/>
            </a:r>
            <a:br>
              <a:rPr lang="ru-RU" dirty="0" smtClean="0"/>
            </a:br>
            <a:endParaRPr lang="ru-RU" dirty="0"/>
          </a:p>
        </p:txBody>
      </p:sp>
      <p:sp>
        <p:nvSpPr>
          <p:cNvPr id="5" name="Прямоугольник 4"/>
          <p:cNvSpPr/>
          <p:nvPr/>
        </p:nvSpPr>
        <p:spPr>
          <a:xfrm>
            <a:off x="428596" y="1316071"/>
            <a:ext cx="8072494" cy="1015663"/>
          </a:xfrm>
          <a:prstGeom prst="rect">
            <a:avLst/>
          </a:prstGeom>
        </p:spPr>
        <p:txBody>
          <a:bodyPr wrap="square">
            <a:spAutoFit/>
          </a:bodyPr>
          <a:lstStyle/>
          <a:p>
            <a:pPr algn="just"/>
            <a:r>
              <a:rPr lang="ru-RU" sz="2000" dirty="0" smtClean="0"/>
              <a:t>Таблица 5 - Требования к температуре ЩМАС</a:t>
            </a:r>
          </a:p>
          <a:p>
            <a:pPr algn="just"/>
            <a:endParaRPr lang="ru-RU" sz="2000" dirty="0" smtClean="0"/>
          </a:p>
          <a:p>
            <a:pPr algn="just"/>
            <a:endParaRPr lang="ru-RU" sz="2000" dirty="0"/>
          </a:p>
        </p:txBody>
      </p:sp>
      <p:pic>
        <p:nvPicPr>
          <p:cNvPr id="47106" name="Picture 2" descr="C:\Users\вдт1\Desktop\11111111\1.jpg"/>
          <p:cNvPicPr>
            <a:picLocks noChangeAspect="1" noChangeArrowheads="1"/>
          </p:cNvPicPr>
          <p:nvPr/>
        </p:nvPicPr>
        <p:blipFill>
          <a:blip r:embed="rId2" cstate="print"/>
          <a:srcRect/>
          <a:stretch>
            <a:fillRect/>
          </a:stretch>
        </p:blipFill>
        <p:spPr bwMode="auto">
          <a:xfrm>
            <a:off x="194279" y="1785926"/>
            <a:ext cx="8806877" cy="1643074"/>
          </a:xfrm>
          <a:prstGeom prst="rect">
            <a:avLst/>
          </a:prstGeom>
          <a:noFill/>
        </p:spPr>
      </p:pic>
      <p:sp>
        <p:nvSpPr>
          <p:cNvPr id="7" name="Прямоугольник 6"/>
          <p:cNvSpPr/>
          <p:nvPr/>
        </p:nvSpPr>
        <p:spPr>
          <a:xfrm>
            <a:off x="357158" y="3558321"/>
            <a:ext cx="8501122" cy="2585323"/>
          </a:xfrm>
          <a:prstGeom prst="rect">
            <a:avLst/>
          </a:prstGeom>
        </p:spPr>
        <p:txBody>
          <a:bodyPr wrap="square">
            <a:spAutoFit/>
          </a:bodyPr>
          <a:lstStyle/>
          <a:p>
            <a:pPr indent="361950" algn="just"/>
            <a:r>
              <a:rPr lang="ru-RU" dirty="0" smtClean="0"/>
              <a:t>Приготовленную асфальтобетонную смесь из смесителя перегружают в накопительные бункеры и далее в кузова автомобилей-самосвалов для транспортирования ее к месту укладки. </a:t>
            </a:r>
          </a:p>
          <a:p>
            <a:pPr indent="361950" algn="just"/>
            <a:r>
              <a:rPr lang="ru-RU" dirty="0" smtClean="0"/>
              <a:t>Использование накопительных бункеров в качестве временного склада для хранения смесей ЩМА позволяет обеспечить ритмичность их выпуска независимо от наличия транспортных средств, изменения режимов укладки, а также сократить время разгрузки автомобилей и повысить производительность АБЗ. Однако опыт проведения работ показал, что время хранения смеси ЩМА в бункере не должно превышать 0,5 часа.</a:t>
            </a:r>
            <a:endParaRPr lang="ru-RU" dirty="0"/>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151</TotalTime>
  <Words>974</Words>
  <Application>Microsoft Office PowerPoint</Application>
  <PresentationFormat>Экран (4:3)</PresentationFormat>
  <Paragraphs>48</Paragraphs>
  <Slides>11</Slides>
  <Notes>0</Notes>
  <HiddenSlides>0</HiddenSlides>
  <MMClips>0</MMClips>
  <ScaleCrop>false</ScaleCrop>
  <HeadingPairs>
    <vt:vector size="6" baseType="variant">
      <vt:variant>
        <vt:lpstr>Использованные шрифты</vt:lpstr>
      </vt:variant>
      <vt:variant>
        <vt:i4>7</vt:i4>
      </vt:variant>
      <vt:variant>
        <vt:lpstr>Тема</vt:lpstr>
      </vt:variant>
      <vt:variant>
        <vt:i4>1</vt:i4>
      </vt:variant>
      <vt:variant>
        <vt:lpstr>Заголовки слайдов</vt:lpstr>
      </vt:variant>
      <vt:variant>
        <vt:i4>11</vt:i4>
      </vt:variant>
    </vt:vector>
  </HeadingPairs>
  <TitlesOfParts>
    <vt:vector size="19" baseType="lpstr">
      <vt:lpstr>Arial</vt:lpstr>
      <vt:lpstr>Calibri</vt:lpstr>
      <vt:lpstr>Cambria</vt:lpstr>
      <vt:lpstr>Franklin Gothic Book</vt:lpstr>
      <vt:lpstr>Perpetua</vt:lpstr>
      <vt:lpstr>Times New Roman</vt:lpstr>
      <vt:lpstr>Wingdings 2</vt:lpstr>
      <vt:lpstr>Справедливость</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lpstr>Особенности приготовления щебеночно-мастичных горячих асфальтобетонных смесей (ЩМАС.)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Асфальтобетонные смеси и асфальтобетон</dc:title>
  <dc:creator>вдт1</dc:creator>
  <cp:lastModifiedBy>Bakytbek</cp:lastModifiedBy>
  <cp:revision>23</cp:revision>
  <dcterms:created xsi:type="dcterms:W3CDTF">2014-01-16T05:03:23Z</dcterms:created>
  <dcterms:modified xsi:type="dcterms:W3CDTF">2019-09-23T08:14:04Z</dcterms:modified>
</cp:coreProperties>
</file>